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7"/>
  </p:notesMasterIdLst>
  <p:sldIdLst>
    <p:sldId id="292" r:id="rId5"/>
    <p:sldId id="271" r:id="rId6"/>
    <p:sldId id="293" r:id="rId7"/>
    <p:sldId id="308" r:id="rId8"/>
    <p:sldId id="309" r:id="rId9"/>
    <p:sldId id="310" r:id="rId10"/>
    <p:sldId id="311" r:id="rId11"/>
    <p:sldId id="312" r:id="rId12"/>
    <p:sldId id="313" r:id="rId13"/>
    <p:sldId id="316" r:id="rId14"/>
    <p:sldId id="317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721"/>
  </p:normalViewPr>
  <p:slideViewPr>
    <p:cSldViewPr snapToGrid="0" snapToObjects="1">
      <p:cViewPr varScale="1">
        <p:scale>
          <a:sx n="109" d="100"/>
          <a:sy n="109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77" y="2511268"/>
            <a:ext cx="10515600" cy="556101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Egyetemi Könyvtár</a:t>
            </a:r>
            <a:br>
              <a:rPr lang="hu-HU" dirty="0" smtClean="0"/>
            </a:br>
            <a:r>
              <a:rPr lang="hu-HU" i="1" dirty="0" smtClean="0"/>
              <a:t>Könyvtárhasználat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 txBox="1">
            <a:spLocks/>
          </p:cNvSpPr>
          <p:nvPr/>
        </p:nvSpPr>
        <p:spPr>
          <a:xfrm>
            <a:off x="838200" y="37070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816451" y="4902834"/>
            <a:ext cx="8147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Honlap: http://lib.uni-obuda.hu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Facebook: https</a:t>
            </a:r>
            <a:r>
              <a:rPr lang="hu-HU" dirty="0">
                <a:solidFill>
                  <a:schemeClr val="bg1"/>
                </a:solidFill>
              </a:rPr>
              <a:t>://www.facebook.com/OE.Egyetemi.Konyvtar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E-mail: mtmt@uni-obuda.hu ; open.access@lib.uni-obuda.hu</a:t>
            </a:r>
          </a:p>
          <a:p>
            <a:r>
              <a:rPr lang="hu-HU" dirty="0">
                <a:solidFill>
                  <a:schemeClr val="bg1"/>
                </a:solidFill>
              </a:rPr>
              <a:t>	</a:t>
            </a:r>
            <a:r>
              <a:rPr lang="hu-HU" dirty="0" smtClean="0">
                <a:solidFill>
                  <a:schemeClr val="bg1"/>
                </a:solidFill>
              </a:rPr>
              <a:t>+ tagkönyvtáranként külön mail cím.</a:t>
            </a:r>
          </a:p>
          <a:p>
            <a:r>
              <a:rPr lang="hu-HU" dirty="0">
                <a:solidFill>
                  <a:schemeClr val="bg1"/>
                </a:solidFill>
              </a:rPr>
              <a:t>Messenger: http://m.me/OE.Egyetemi.Konyvtar/</a:t>
            </a:r>
            <a:endParaRPr lang="hu-HU" dirty="0" smtClean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9" y="3572765"/>
            <a:ext cx="2936162" cy="2820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5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Hosszabbítás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32019" y="1935942"/>
            <a:ext cx="9538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Amennyiben elfelejtették kikölcsönzött könyveik lejárati dátumait, vagy hosszabbítani szeretnének, az olvasójegy segítségével a könyvtár katalógusában az „Olvasójegyem” ikonra kattintva tudnak belépni a könyvtári adatbázisba.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b="20781"/>
          <a:stretch/>
        </p:blipFill>
        <p:spPr bwMode="auto">
          <a:xfrm>
            <a:off x="2968352" y="3266436"/>
            <a:ext cx="6541957" cy="329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Késedelem, előjegyzés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7619" y="2127328"/>
            <a:ext cx="4137423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lejárati idő előtt egy héttel értesítő levélben emlékeztetjük az olvasókat, hogy rövidesen lejár a náluk lévő dokumentumok kölcsönzési határideje.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késve visszahozott dokumentumokra késedelmi díjat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számolunk fel. 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(20Ft/nap/dokumentum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)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késedelmi díj mértékéről szintén e-mailben küldünk értesítést.</a:t>
            </a:r>
          </a:p>
        </p:txBody>
      </p:sp>
      <p:pic>
        <p:nvPicPr>
          <p:cNvPr id="11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615" y="2595849"/>
            <a:ext cx="2180892" cy="2710235"/>
          </a:xfrm>
        </p:spPr>
      </p:pic>
      <p:sp>
        <p:nvSpPr>
          <p:cNvPr id="12" name="Téglalap 11"/>
          <p:cNvSpPr/>
          <p:nvPr/>
        </p:nvSpPr>
        <p:spPr>
          <a:xfrm>
            <a:off x="7269337" y="2127328"/>
            <a:ext cx="413742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beiratkozott olvasóknak lehetőségük van előjegyzést kérni, ha a keresett könyv összes példánya kölcsön van.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Előjegyzést csak személyesen az olvasójegy bemutatásával lehet kérni.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előjegyzett dokumentum beérkezéséről e-mailben küldünk értesítést.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Értesítés után 10 napig vehető át a könyv.</a:t>
            </a:r>
          </a:p>
        </p:txBody>
      </p:sp>
    </p:spTree>
    <p:extLst>
      <p:ext uri="{BB962C8B-B14F-4D97-AF65-F5344CB8AC3E}">
        <p14:creationId xmlns:p14="http://schemas.microsoft.com/office/powerpoint/2010/main" val="40924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9757" y="1949801"/>
            <a:ext cx="10718976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Az Egyetemi Könyvtárral kapcsolatos legfrissebb információk a Könyvtár portálján elérhetők: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sz="2800" b="1" kern="0" dirty="0" smtClean="0">
                <a:solidFill>
                  <a:schemeClr val="bg1"/>
                </a:solidFill>
                <a:latin typeface="Century Gothic"/>
              </a:rPr>
              <a:t>LIB.UNI-OBUDA.HU</a:t>
            </a:r>
            <a:endParaRPr lang="hu-HU" sz="2800" b="1" kern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598300" y="3836443"/>
            <a:ext cx="69018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munkatársai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e-mail-ben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illetve Facebook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Messenger segítségével közvetlenül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elérhetők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!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Facebook: https://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www.facebook.com/OE.Egyetemi.Konyvtar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Messenger: </a:t>
            </a:r>
            <a:endParaRPr lang="hu-HU" b="1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http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://m.me/OE.Egyetemi.Konyvtar/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b="1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67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56" y="1763344"/>
            <a:ext cx="5792789" cy="1082139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Az Egyetem kampuszaihoz igazodva, a Könyvtár hálózatot alkot </a:t>
            </a:r>
            <a:r>
              <a:rPr lang="hu-HU" sz="20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7 </a:t>
            </a:r>
            <a:r>
              <a:rPr lang="hu-HU" sz="20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tagkönyvtárával:</a:t>
            </a:r>
          </a:p>
          <a:p>
            <a:pPr marL="0" indent="0">
              <a:buNone/>
            </a:pPr>
            <a:r>
              <a:rPr lang="hu-HU" sz="8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endParaRPr lang="hu-HU" sz="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Doberdó </a:t>
            </a: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úti 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Könyvtár – Központi Könyvtár</a:t>
            </a:r>
            <a:endParaRPr lang="hu-HU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Tavaszmező utcai Könyvtár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Népszínház utcai 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Könyvtár</a:t>
            </a:r>
          </a:p>
          <a:p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Thököly úti Könyvtár</a:t>
            </a:r>
            <a:endParaRPr lang="hu-HU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Székesfehérvári Könyvtár 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- Műszaki </a:t>
            </a:r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Szakolvasó</a:t>
            </a:r>
          </a:p>
          <a:p>
            <a:r>
              <a:rPr lang="hu-HU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Székesfehérvári Könyvtár - </a:t>
            </a:r>
            <a:r>
              <a:rPr lang="hu-HU" sz="1600" dirty="0" err="1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Geoinformatikai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Szakolvasó</a:t>
            </a:r>
          </a:p>
          <a:p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Székesfehérvári Könyvtár – Gazdasági Szakolvasó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3073399" y="61566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666182" y="676448"/>
            <a:ext cx="3470559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Tagkönyvtárak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47" y="4671082"/>
            <a:ext cx="1986701" cy="146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90" y="1900441"/>
            <a:ext cx="1980883" cy="132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Kvt 0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/>
        </p:blipFill>
        <p:spPr>
          <a:xfrm>
            <a:off x="7178590" y="4710551"/>
            <a:ext cx="1980883" cy="142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Tartalom hely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8747" y="1893884"/>
            <a:ext cx="1980883" cy="137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Tartalom hely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47" y="3318783"/>
            <a:ext cx="1975149" cy="129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001 0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0"/>
          <a:stretch/>
        </p:blipFill>
        <p:spPr>
          <a:xfrm>
            <a:off x="7178589" y="3308825"/>
            <a:ext cx="1980883" cy="129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3233" y="5127637"/>
            <a:ext cx="6620928" cy="120388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 tagkönyvtárakban egységes feltétlekkel érhetők el a könyvtári alapszolgáltatások:</a:t>
            </a:r>
          </a:p>
          <a:p>
            <a:pPr marL="0" indent="0">
              <a:buNone/>
            </a:pP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Nyomtatás, fénymásolás, </a:t>
            </a:r>
            <a:r>
              <a:rPr lang="hu-HU" sz="1600" dirty="0" err="1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szkennelés</a:t>
            </a:r>
            <a:r>
              <a:rPr lang="hu-HU" sz="1600" dirty="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számítógéphasználat, általános és szaktájékoztatás, online adatbázisok elérése, kölcsönzés, könyvtárközi kölcsönzés…</a:t>
            </a:r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Gyűjtőkör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551709" y="1967496"/>
            <a:ext cx="9144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gyűjtőkör azoknak a dokumentumoknak a köre melyeket a Könyvtár beszerez, állományba vesz és szolgáltat.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err="1">
                <a:solidFill>
                  <a:schemeClr val="bg1"/>
                </a:solidFill>
                <a:latin typeface="Century Gothic"/>
              </a:rPr>
              <a:t>Főgyűjtőkör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Egyetemen mindenkor oktatott szakterületek irodalma.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Mellékgyűjtőkör: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tájékoztatás, nyelvoktatás, általános műveltség.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megőrzi az Egyetem és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jogelődeinek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történeti anyagát, digitalizáló tevékenységével elektronikus formában is archiválja azokat.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26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könyvtári állomány</a:t>
            </a:r>
            <a:endParaRPr lang="en-US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2328" y="2137617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Hagyományos nyomtatott könyvek,  jegyzetek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Szakmai folyóiratok, hetilapok, napilapok, CD, DVD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Előfizetett adatbázisok: Web of  Science, Science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Direct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Springer Link,  ACM Digital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Library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MERSZ,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ProQuest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	(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többit lásd a honlapon: http://lib.uni-obuda.hu/eisz-adatbazisok)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Saját építésű adatbázisok: Szakdolgozatok, TDK </a:t>
            </a: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	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dolgozatok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PhD disszertációk, egyetemi 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	kiadványok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publikációk, konferencia anyagok…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         Óbudai Egyetem Digitális Archívum - ÓDA</a:t>
            </a:r>
          </a:p>
          <a:p>
            <a:pPr marL="347472" indent="-347472"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30" y="2393688"/>
            <a:ext cx="1603511" cy="459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830" y="3777020"/>
            <a:ext cx="1467329" cy="507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http://wok.mimas.ac.uk/images/wos-logo_we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9" r="9644" b="25578"/>
          <a:stretch/>
        </p:blipFill>
        <p:spPr bwMode="auto">
          <a:xfrm>
            <a:off x="9643830" y="3133330"/>
            <a:ext cx="1876201" cy="288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28" y="4640015"/>
            <a:ext cx="967462" cy="100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Hagyományos szolgáltatások</a:t>
            </a:r>
          </a:p>
        </p:txBody>
      </p:sp>
      <p:sp>
        <p:nvSpPr>
          <p:cNvPr id="7" name="Téglalap 6"/>
          <p:cNvSpPr/>
          <p:nvPr/>
        </p:nvSpPr>
        <p:spPr>
          <a:xfrm>
            <a:off x="1301667" y="2137617"/>
            <a:ext cx="4184732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Tájékoztatás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Helyben olvasás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Kölcsönzés 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Könyvtárközi kölcsönzés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Számítógép használat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Online adatbázisok elérése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Nyomtatás</a:t>
            </a: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Szkennelés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marL="285750" indent="-285750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Fénymásolás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         </a:t>
            </a:r>
          </a:p>
        </p:txBody>
      </p:sp>
      <p:sp>
        <p:nvSpPr>
          <p:cNvPr id="2" name="Téglalap 1"/>
          <p:cNvSpPr/>
          <p:nvPr/>
        </p:nvSpPr>
        <p:spPr>
          <a:xfrm>
            <a:off x="7695792" y="2174518"/>
            <a:ext cx="3629034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r>
              <a:rPr lang="hu-HU" sz="1600" i="1" kern="0" dirty="0">
                <a:solidFill>
                  <a:schemeClr val="bg1"/>
                </a:solidFill>
                <a:latin typeface="Century Gothic"/>
              </a:rPr>
              <a:t>A könyvtárosok segítséget nyújtanak a könyvtár és a katalógus használatában, irodalomkutatásban, kutatás módszertani kérdésekben, szakirodalmi adatbázisok megismerésében, közhasznú információk keresésében</a:t>
            </a:r>
            <a:r>
              <a:rPr lang="hu-HU" sz="1600" i="1" kern="0" dirty="0" smtClean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endParaRPr lang="hu-HU" sz="1600" i="1" kern="0" dirty="0">
              <a:solidFill>
                <a:schemeClr val="bg1"/>
              </a:solidFill>
              <a:latin typeface="Century Gothic"/>
            </a:endParaRPr>
          </a:p>
          <a:p>
            <a:pPr lvl="1" algn="ctr" defTabSz="457200" eaLnBrk="0" hangingPunct="0">
              <a:spcBef>
                <a:spcPts val="1000"/>
              </a:spcBef>
              <a:buClr>
                <a:srgbClr val="EB4824"/>
              </a:buClr>
              <a:buSzPct val="80000"/>
            </a:pPr>
            <a:r>
              <a:rPr lang="hu-HU" sz="1600" i="1" kern="0" dirty="0">
                <a:solidFill>
                  <a:schemeClr val="bg1"/>
                </a:solidFill>
                <a:latin typeface="Century Gothic"/>
              </a:rPr>
              <a:t>…és segítenek eligazodni az Egyetemmel kapcsolatos kérdésekben.</a:t>
            </a:r>
          </a:p>
        </p:txBody>
      </p:sp>
      <p:pic>
        <p:nvPicPr>
          <p:cNvPr id="14" name="Tartalom helye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208" y="2306531"/>
            <a:ext cx="2360258" cy="2356547"/>
          </a:xfrm>
        </p:spPr>
      </p:pic>
    </p:spTree>
    <p:extLst>
      <p:ext uri="{BB962C8B-B14F-4D97-AF65-F5344CB8AC3E}">
        <p14:creationId xmlns:p14="http://schemas.microsoft.com/office/powerpoint/2010/main" val="26743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Számítógép használat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15402" y="2092917"/>
            <a:ext cx="418473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 asztali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számítógépei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és 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laptopjai, minden olvasó számára ingyenesen használhatóak.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(Internet, </a:t>
            </a:r>
            <a:r>
              <a:rPr lang="hu-HU" kern="0" dirty="0" err="1">
                <a:solidFill>
                  <a:schemeClr val="bg1"/>
                </a:solidFill>
                <a:latin typeface="Century Gothic"/>
              </a:rPr>
              <a:t>Neptun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, adatbázisok, Office stb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.)         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9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279" y="3826725"/>
            <a:ext cx="2667000" cy="2706688"/>
          </a:xfrm>
        </p:spPr>
      </p:pic>
      <p:sp>
        <p:nvSpPr>
          <p:cNvPr id="10" name="Téglalap 9"/>
          <p:cNvSpPr/>
          <p:nvPr/>
        </p:nvSpPr>
        <p:spPr>
          <a:xfrm>
            <a:off x="5945857" y="2319745"/>
            <a:ext cx="4952514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könyvtárban lehetőség van </a:t>
            </a: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fénymásolásra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. 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másolás díja 25 Ft,- / oldal.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err="1" smtClean="0">
                <a:solidFill>
                  <a:schemeClr val="bg1"/>
                </a:solidFill>
                <a:latin typeface="Century Gothic"/>
              </a:rPr>
              <a:t>Szkennelésre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ingyen van lehetőség.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Nyomtatás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	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Fekete-fehér</a:t>
            </a:r>
            <a:r>
              <a:rPr lang="hu-HU" kern="0" dirty="0">
                <a:solidFill>
                  <a:schemeClr val="bg1"/>
                </a:solidFill>
                <a:latin typeface="Century Gothic"/>
              </a:rPr>
              <a:t>: 25 Ft/oldal (A4)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Színes:  80 Ft/oldal (A4)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(</a:t>
            </a:r>
            <a:r>
              <a:rPr lang="hu-HU" i="1" kern="0" dirty="0">
                <a:solidFill>
                  <a:schemeClr val="bg1"/>
                </a:solidFill>
                <a:latin typeface="Century Gothic"/>
              </a:rPr>
              <a:t>A további másolási lehetőségek árai a Könyvtár honlapján </a:t>
            </a:r>
            <a:r>
              <a:rPr lang="hu-HU" i="1" kern="0" dirty="0" smtClean="0">
                <a:solidFill>
                  <a:schemeClr val="bg1"/>
                </a:solidFill>
                <a:latin typeface="Century Gothic"/>
              </a:rPr>
              <a:t>megtekinthetők)</a:t>
            </a:r>
            <a:endParaRPr lang="hu-HU" i="1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07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68207" y="2092916"/>
            <a:ext cx="418473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eddig felsorolt szolgáltatások beiratkozás nélkül vehetők igénybe.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Kölcsönzésre azonban csak a beiratkozott olvasóknak van lehetőségük!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 feltétele érvényes hallgatói jogviszony az Egyetemmel.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 minden hallgató számára térítésmentes!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556705" y="2167296"/>
            <a:ext cx="41847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Beiratkozási nyomtatvány kitöltése (GDPR törvény)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Amit még kérünk: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>
                <a:solidFill>
                  <a:schemeClr val="bg1"/>
                </a:solidFill>
                <a:latin typeface="Century Gothic"/>
              </a:rPr>
              <a:t>E-mail cím (Fontos!)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Telefonszám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beiratkozáskor kapott olvasójegyet, minden félévben érvényesíteni kell!</a:t>
            </a:r>
          </a:p>
        </p:txBody>
      </p:sp>
    </p:spTree>
    <p:extLst>
      <p:ext uri="{BB962C8B-B14F-4D97-AF65-F5344CB8AC3E}">
        <p14:creationId xmlns:p14="http://schemas.microsoft.com/office/powerpoint/2010/main" val="39846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Beiratkozás 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68206" y="2092916"/>
            <a:ext cx="4267319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beiratkozás felgyorsítása érdekében kérjük online kitölteni és megküldeni a beiratkozási nyomtatványt.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A nyomtatvány elérhető a Könyvtár portálján / lib.uni-obuda.hu / de bármely online </a:t>
            </a:r>
            <a:r>
              <a:rPr lang="hu-HU" b="1" kern="0" dirty="0" err="1" smtClean="0">
                <a:solidFill>
                  <a:schemeClr val="bg1"/>
                </a:solidFill>
                <a:latin typeface="Century Gothic"/>
              </a:rPr>
              <a:t>elérhetőségünkön</a:t>
            </a:r>
            <a:r>
              <a:rPr lang="hu-HU" b="1" kern="0" dirty="0" smtClean="0">
                <a:solidFill>
                  <a:schemeClr val="bg1"/>
                </a:solidFill>
                <a:latin typeface="Century Gothic"/>
              </a:rPr>
              <a:t> keresztül, kérésre megküldjük.</a:t>
            </a:r>
            <a:endParaRPr lang="hu-HU" b="1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Messenger: http://m.me/OE.Egyetemi.Konyvtar/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43" y="1786270"/>
            <a:ext cx="4245367" cy="46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 txBox="1">
            <a:spLocks/>
          </p:cNvSpPr>
          <p:nvPr/>
        </p:nvSpPr>
        <p:spPr>
          <a:xfrm>
            <a:off x="2960573" y="617472"/>
            <a:ext cx="10515600" cy="556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2800" dirty="0" smtClean="0"/>
              <a:t>Egyetemi Könyvtár</a:t>
            </a: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 txBox="1">
            <a:spLocks/>
          </p:cNvSpPr>
          <p:nvPr/>
        </p:nvSpPr>
        <p:spPr>
          <a:xfrm>
            <a:off x="7269337" y="651048"/>
            <a:ext cx="4481945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Kölcsönzés / Hosszabbítás</a:t>
            </a:r>
            <a:endParaRPr lang="hu-HU" sz="2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74802" y="2216276"/>
            <a:ext cx="4267319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Az Egyetem összes Könyvtárából egyidejűleg 15 db dokumentum kölcsönözhető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A hosszabbítási szándékot külön jelezni szíveskedjenek. (Újabb könyvek kölcsönzésekor a korábban kivett dokumentumok lejárati ideje nem változik</a:t>
            </a:r>
            <a:r>
              <a:rPr lang="hu-HU" kern="0" dirty="0" smtClean="0">
                <a:solidFill>
                  <a:schemeClr val="bg1"/>
                </a:solidFill>
                <a:latin typeface="Century Gothic"/>
              </a:rPr>
              <a:t>.)</a:t>
            </a: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0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5541" y="2381694"/>
            <a:ext cx="1962567" cy="2811831"/>
          </a:xfrm>
        </p:spPr>
      </p:pic>
      <p:sp>
        <p:nvSpPr>
          <p:cNvPr id="11" name="Téglalap 10"/>
          <p:cNvSpPr/>
          <p:nvPr/>
        </p:nvSpPr>
        <p:spPr>
          <a:xfrm>
            <a:off x="7591528" y="2659988"/>
            <a:ext cx="426731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 smtClean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676232" y="3105836"/>
            <a:ext cx="3506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80000"/>
            </a:pPr>
            <a:r>
              <a:rPr lang="hu-HU" kern="0" dirty="0">
                <a:solidFill>
                  <a:schemeClr val="bg1"/>
                </a:solidFill>
                <a:latin typeface="Century Gothic"/>
              </a:rPr>
              <a:t>Hosszabbítani a lejárat napjáig lehet személyesen vagy interneten keresztül. </a:t>
            </a:r>
            <a:endParaRPr lang="hu-HU" kern="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8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683</Words>
  <Application>Microsoft Office PowerPoint</Application>
  <PresentationFormat>Szélesvásznú</PresentationFormat>
  <Paragraphs>123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Open Sans</vt:lpstr>
      <vt:lpstr>Open Sans Light</vt:lpstr>
      <vt:lpstr>Wingdings</vt:lpstr>
      <vt:lpstr>2_Office Theme</vt:lpstr>
      <vt:lpstr>3_Office Theme</vt:lpstr>
      <vt:lpstr>4_Office Theme</vt:lpstr>
      <vt:lpstr>5_Office Theme</vt:lpstr>
      <vt:lpstr>Egyetemi Könyvtár Könyvtárhasználat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Berek László</dc:creator>
  <cp:lastModifiedBy>Fujitsu</cp:lastModifiedBy>
  <cp:revision>146</cp:revision>
  <cp:lastPrinted>2019-02-21T16:25:53Z</cp:lastPrinted>
  <dcterms:created xsi:type="dcterms:W3CDTF">2019-01-21T14:36:44Z</dcterms:created>
  <dcterms:modified xsi:type="dcterms:W3CDTF">2023-08-22T11:02:14Z</dcterms:modified>
</cp:coreProperties>
</file>