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2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16824" cy="1944216"/>
          </a:xfrm>
        </p:spPr>
        <p:txBody>
          <a:bodyPr/>
          <a:lstStyle/>
          <a:p>
            <a:r>
              <a:rPr lang="hu-HU" dirty="0" smtClean="0"/>
              <a:t>Szolgáltatások és információforrások a könyvtárban I.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5805264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EFOP-3.4.3-16-2016-00023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Az </a:t>
            </a:r>
            <a:r>
              <a:rPr lang="hu-HU" sz="1400" dirty="0">
                <a:solidFill>
                  <a:schemeClr val="bg1"/>
                </a:solidFill>
              </a:rPr>
              <a:t>Óbudai Egyetem komplex intézményi fejlesztései </a:t>
            </a:r>
            <a:endParaRPr lang="hu-HU" sz="1400" dirty="0" smtClean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a </a:t>
            </a:r>
            <a:r>
              <a:rPr lang="hu-HU" sz="1400" dirty="0">
                <a:solidFill>
                  <a:schemeClr val="bg1"/>
                </a:solidFill>
              </a:rPr>
              <a:t>felsőfokú oktatás minőségének és hozzáférhetőségének </a:t>
            </a:r>
            <a:endParaRPr lang="hu-HU" sz="1400" dirty="0" smtClean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együttes </a:t>
            </a:r>
            <a:r>
              <a:rPr lang="hu-HU" sz="1400" dirty="0">
                <a:solidFill>
                  <a:schemeClr val="bg1"/>
                </a:solidFill>
              </a:rPr>
              <a:t>javítása </a:t>
            </a:r>
            <a:r>
              <a:rPr lang="hu-HU" sz="1400" dirty="0" smtClean="0">
                <a:solidFill>
                  <a:schemeClr val="bg1"/>
                </a:solidFill>
              </a:rPr>
              <a:t>érdekében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99592" y="2608840"/>
            <a:ext cx="5616624" cy="3268432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Egyetemi digitális archívum, repozitórium (ÓDA) működtetése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Egyetemi oktatók és kutatók publikációinak és hivatkozásainak gondozása (MTMT)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Plágiumellenőrző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rendszer egyetemi szintű működtetése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Kutatástámogató tevékenység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Tanulástámogatás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Teljes egyetemi szakirodalom beszerzés menedzselése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Oktatási tevékenység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A Könyvtár szolgáltatásai</a:t>
            </a:r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13077" y="1508730"/>
            <a:ext cx="8884778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Nem hagyományos szolgáltatások</a:t>
            </a:r>
          </a:p>
          <a:p>
            <a:pPr lvl="1" algn="ctr"/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27584" y="2348880"/>
            <a:ext cx="7344816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Könyvtárhasználati alapismeretek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tudományos megismerés, a tudományos kutatások elmélete és gyakorlata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tudományos kutató munka és a plágiumellenőrzés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Információkeresés online hiteles forrásai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Egyetem hálózatában térítésmentesen elérhető tudományos adatbázisok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Tudományos szakirodalmi adatbázisok speciális funkciói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Hivatkozáskezelő rendszerek és szoftverek használata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Kutatói profilozó rendszerek alkalmazása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 – nyilvános hozzáférésű, hiteles  tartalmak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információkeresés módszerei és stratégiái,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információfeldolgozás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Szakirodalmi ajánló összeállítása karonként és szakonként válogatva</a:t>
            </a:r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A Könyvtár szolgáltatásai</a:t>
            </a:r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13077" y="1508730"/>
            <a:ext cx="8884778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Tanulástámogató – oktatási szolgáltatások</a:t>
            </a:r>
          </a:p>
          <a:p>
            <a:pPr lvl="1" algn="ctr"/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23528" y="2445765"/>
            <a:ext cx="6840760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Egyetemi Könyvtár honlapja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Aleph integrált könyvtári rendszer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Elektronikus katalógus + funkciók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Óbudai Egyetem Digitális Archívum – ÓDA (intézményi repozitórium)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Előfizetett szakirodalmi adatbázisok + funkciók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Primo elektronikus források közös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keresőfelülete </a:t>
            </a:r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Ephorus/</a:t>
            </a:r>
            <a:r>
              <a:rPr lang="hu-H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Turn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plágiumellenőrző rendszer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…tudásmenedzsment platform (kialakítás alatt)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/>
              <a:t>A Könyvtár információs </a:t>
            </a:r>
            <a:br>
              <a:rPr lang="hu-HU" dirty="0"/>
            </a:br>
            <a:r>
              <a:rPr lang="hu-HU" dirty="0"/>
              <a:t>rendszerei</a:t>
            </a:r>
          </a:p>
        </p:txBody>
      </p:sp>
    </p:spTree>
    <p:extLst>
      <p:ext uri="{BB962C8B-B14F-4D97-AF65-F5344CB8AC3E}">
        <p14:creationId xmlns:p14="http://schemas.microsoft.com/office/powerpoint/2010/main" val="841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 smtClean="0"/>
              <a:t>PRIMO</a:t>
            </a:r>
            <a:endParaRPr lang="hu-HU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611560" y="1628800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5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PRIMO – Keresés egy felületen</a:t>
            </a:r>
          </a:p>
          <a:p>
            <a:pPr marL="0" indent="0">
              <a:buNone/>
            </a:pP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Primo szolgáltatás egy felhő technológián alapuló „Discovery and Delivery” rendszerű tartalomaggregátor szoftver, amely a könyvtárban található gyűjtemények teljes körű visszakereshetőségét képes biztosítani. </a:t>
            </a:r>
          </a:p>
          <a:p>
            <a:endParaRPr lang="hu-HU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Óbudai Egyetem könyvtáraiban kereshetőséget biztosít az alábbi adatbázisokban, gyűjteményekben, egyéb felületeken: </a:t>
            </a:r>
          </a:p>
          <a:p>
            <a:endParaRPr lang="hu-HU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ALEPH elektronikus katalógus</a:t>
            </a:r>
          </a:p>
          <a:p>
            <a:endParaRPr lang="hu-HU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Óbudai Egyetem Digitális Archívum (ÓDA): letölthető digitális dokumentumok (szakdolgozatok,TDK dolgozatok, PhD disszertációk, konferenciaközlemények, intézménytörténeti gyűjtemények)</a:t>
            </a:r>
          </a:p>
          <a:p>
            <a:endParaRPr lang="hu-HU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Hiteles online adatbázisok</a:t>
            </a: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Szabadon hozzáférhető tudományos tartalmak (Open Access folyóiratok, könyvek)</a:t>
            </a: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Tudományos közösségi oldalak (Google tudós, </a:t>
            </a:r>
            <a:r>
              <a:rPr lang="hu-HU" sz="4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Wikipédia</a:t>
            </a:r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…stb.)</a:t>
            </a:r>
          </a:p>
          <a:p>
            <a:endParaRPr lang="hu-HU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4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Fontos tulajdonsága az ún. „egypontos” keresés, amely egyszerűen és egyidejűleg képes elérni az oda beintegrált könyvtári gyűjteményeket.</a:t>
            </a:r>
          </a:p>
        </p:txBody>
      </p:sp>
    </p:spTree>
    <p:extLst>
      <p:ext uri="{BB962C8B-B14F-4D97-AF65-F5344CB8AC3E}">
        <p14:creationId xmlns:p14="http://schemas.microsoft.com/office/powerpoint/2010/main" val="4563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i="1" dirty="0" smtClean="0"/>
              <a:t>„Csak hogy tudd!”</a:t>
            </a:r>
            <a:endParaRPr lang="hu-HU" i="1" dirty="0"/>
          </a:p>
        </p:txBody>
      </p:sp>
      <p:sp>
        <p:nvSpPr>
          <p:cNvPr id="2" name="Téglalap 1"/>
          <p:cNvSpPr/>
          <p:nvPr/>
        </p:nvSpPr>
        <p:spPr>
          <a:xfrm>
            <a:off x="1547664" y="1700808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„Csak hogy tudd!”</a:t>
            </a:r>
          </a:p>
          <a:p>
            <a:pPr algn="ctr"/>
            <a:r>
              <a:rPr lang="hu-HU" sz="1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Az Egyetemi Könyvtárának tudományos-ismeretterjesztő oldala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56" y="3071547"/>
            <a:ext cx="3008921" cy="2817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83529" y="4863151"/>
            <a:ext cx="460251" cy="137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69939" y="27131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hogy tudd... </a:t>
            </a:r>
            <a:endParaRPr lang="hu-HU" sz="1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tudományos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ismeretterjesztő rövid hírek az Óbudai Egyetem könyvtárosainak tollából és az Egyetemi Könyvtár forrásaiból kiegészítve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Hetente megjelenő új tartalmak és kapcsolódó friss tartalmak előfizetett adatbázisainkból!</a:t>
            </a:r>
          </a:p>
          <a:p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2" y="4427629"/>
            <a:ext cx="2835507" cy="2197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218783" y="2068430"/>
            <a:ext cx="3823361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Aktuális hírek,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információk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tájékozódás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tagkönyvtárak elérhetőségéről,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nyitvatartási időről,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közvetlen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belépés az adatbázisokba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 smtClean="0"/>
              <a:t>Az Egyetemi </a:t>
            </a:r>
            <a:r>
              <a:rPr lang="hu-HU" dirty="0"/>
              <a:t>Könyvtár honlapja</a:t>
            </a:r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13077" y="1508730"/>
            <a:ext cx="3406795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lib.uni-obuda.hu</a:t>
            </a:r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-410858" y="4221977"/>
            <a:ext cx="377620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…belépés az Aleph </a:t>
            </a:r>
          </a:p>
          <a:p>
            <a:pPr lvl="1" algn="ctr"/>
            <a:r>
              <a:rPr lang="hu-H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</a:t>
            </a:r>
            <a:r>
              <a:rPr lang="hu-H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nline katalógusba</a:t>
            </a:r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-583334" y="6035563"/>
            <a:ext cx="4599615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Kövess minket facebookon!</a:t>
            </a:r>
            <a:br>
              <a:rPr lang="hu-H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hu-H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Óbudai egyetem – Egyetemi könyvtár</a:t>
            </a:r>
            <a:endParaRPr lang="hu-HU" sz="1400" dirty="0">
              <a:solidFill>
                <a:prstClr val="black"/>
              </a:solidFill>
            </a:endParaRPr>
          </a:p>
        </p:txBody>
      </p:sp>
      <p:pic>
        <p:nvPicPr>
          <p:cNvPr id="9" name="Tartalom helye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795" y="4941168"/>
            <a:ext cx="1510989" cy="108186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4370"/>
            <a:ext cx="507469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838525"/>
            <a:ext cx="6762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92363" y="1844824"/>
            <a:ext cx="8003232" cy="4691063"/>
          </a:xfrm>
        </p:spPr>
        <p:txBody>
          <a:bodyPr>
            <a:normAutofit/>
          </a:bodyPr>
          <a:lstStyle/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Egyetem földrajzi széttagoltsága miatt a Könyvtár tagkönyvtárakból áll és az egységes működés érdekében könyvtárhálózatot alkot.</a:t>
            </a:r>
          </a:p>
          <a:p>
            <a:pPr lvl="1"/>
            <a:endParaRPr lang="hu-HU" sz="1400" dirty="0"/>
          </a:p>
          <a:p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Tagkönyvtárak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Tavaszmező utcai Könyvtár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Népszínház utcai Könyvtár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Doberdó úti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Könyvtár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Székesfehérvári Könyvtár: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Műszaki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Szakolvasó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Geoinformatikai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Szakolvasó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Az Egyetemi </a:t>
            </a:r>
            <a:r>
              <a:rPr lang="hu-HU" dirty="0" smtClean="0"/>
              <a:t>könyvtárhálózat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92363" y="1844824"/>
            <a:ext cx="8003232" cy="4691063"/>
          </a:xfrm>
        </p:spPr>
        <p:txBody>
          <a:bodyPr>
            <a:normAutofit/>
          </a:bodyPr>
          <a:lstStyle/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gyűjtőkör azoknak a dokumentumoknak a köre melyeket a Könyvtár beszerez, állományba vesz és szolgáltat.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Főgyűjtőkör: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Egyetemen mindenkor oktatott szakterületek irodalma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Mellékgyűjtőkör: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tájékoztatás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nyelvoktatás, általános műveltség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ctr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 megőrzi az Egyetem és jogelődeinek történeti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anyagát, digitalizáló tevékenységével elektronikus formában is archiválja azokat.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A Könyvtár gyűjtőköre</a:t>
            </a:r>
          </a:p>
        </p:txBody>
      </p:sp>
    </p:spTree>
    <p:extLst>
      <p:ext uri="{BB962C8B-B14F-4D97-AF65-F5344CB8AC3E}">
        <p14:creationId xmlns:p14="http://schemas.microsoft.com/office/powerpoint/2010/main" val="35061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468560" y="2377419"/>
            <a:ext cx="4493301" cy="3831353"/>
          </a:xfrm>
        </p:spPr>
        <p:txBody>
          <a:bodyPr>
            <a:normAutofit/>
          </a:bodyPr>
          <a:lstStyle/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1084 Budapest, Tavaszmező utca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17.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Kandó és Keleti Karon oktatott szakok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irodalma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(elektrotechnika, elektronika, híradástechnika, műszer- és méréstechnika, mikrotechnika,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automatizálás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informatika, számítógép-tudomány, számítástechnika, matematika, fizika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villamosságtan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környezetvédelem, közgazdaságtan, pedagógia)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Tavaszmező utcai Könyvtár</a:t>
            </a:r>
          </a:p>
        </p:txBody>
      </p:sp>
      <p:pic>
        <p:nvPicPr>
          <p:cNvPr id="5" name="Picture 7" descr="003 Tavaszmező u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631" y="2060848"/>
            <a:ext cx="2317646" cy="191423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Kvt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7249" y="2085124"/>
            <a:ext cx="2350426" cy="186781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31" y="4293096"/>
            <a:ext cx="2317646" cy="15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rtalom hely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49" y="4308564"/>
            <a:ext cx="2310939" cy="15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6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503642" y="2852936"/>
            <a:ext cx="4493301" cy="3831353"/>
          </a:xfrm>
        </p:spPr>
        <p:txBody>
          <a:bodyPr>
            <a:normAutofit/>
          </a:bodyPr>
          <a:lstStyle/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1081 Budapest, Népszínház utca 8.</a:t>
            </a:r>
            <a:b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Bánki Karon oktatott szakok irodalma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(gépészet, gépgyártástechnológia, gépjárműtechnika, biztonságtechnika, biztonságtudomány, mechatronika, számítástechnika, informatika, pedagógia)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Népszínház utcai Könyvtár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Tartalom helye 2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219" y="2275312"/>
            <a:ext cx="2535865" cy="1822023"/>
          </a:xfrm>
        </p:spPr>
      </p:pic>
      <p:pic>
        <p:nvPicPr>
          <p:cNvPr id="10" name="Picture 8" descr="001 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237" y="2275312"/>
            <a:ext cx="2402361" cy="1802281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9659" y="4210715"/>
            <a:ext cx="2535795" cy="1690530"/>
          </a:xfrm>
          <a:prstGeom prst="rect">
            <a:avLst/>
          </a:prstGeom>
        </p:spPr>
      </p:pic>
      <p:pic>
        <p:nvPicPr>
          <p:cNvPr id="12" name="Tartalom hely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517" y="4210715"/>
            <a:ext cx="2469773" cy="16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503642" y="2852936"/>
            <a:ext cx="4493301" cy="3831353"/>
          </a:xfrm>
        </p:spPr>
        <p:txBody>
          <a:bodyPr>
            <a:normAutofit/>
          </a:bodyPr>
          <a:lstStyle/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1034 Budapest, Doberdó út 6. fszt.</a:t>
            </a: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Rejtő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Neumann és Kandó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óbudai intézeteiben oktatott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szakok irodalma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(bőr- és bőrfeldolgozás, csomagolástechnika, papírgyártó- és feldolgozóipar,  nyomdaipar, </a:t>
            </a: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textilipar, ruhaipar, elektrotechnika, automatizálás, informatika, számítástechnika, </a:t>
            </a: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villamosenergetika, villamosságtan)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 smtClean="0"/>
              <a:t>Doberdó </a:t>
            </a:r>
            <a:r>
              <a:rPr lang="hu-HU" dirty="0"/>
              <a:t>úti </a:t>
            </a:r>
            <a:r>
              <a:rPr lang="hu-HU" dirty="0" smtClean="0"/>
              <a:t>Könyvtár</a:t>
            </a:r>
            <a:endParaRPr lang="hu-HU" dirty="0"/>
          </a:p>
        </p:txBody>
      </p:sp>
      <p:sp>
        <p:nvSpPr>
          <p:cNvPr id="13" name="Szöveg helye 2"/>
          <p:cNvSpPr txBox="1">
            <a:spLocks/>
          </p:cNvSpPr>
          <p:nvPr/>
        </p:nvSpPr>
        <p:spPr>
          <a:xfrm>
            <a:off x="13077" y="1508730"/>
            <a:ext cx="8884778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Doberdó úti Könyvtár</a:t>
            </a:r>
            <a:endParaRPr lang="hu-HU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pic>
        <p:nvPicPr>
          <p:cNvPr id="14" name="Tartalom helye 2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438393"/>
            <a:ext cx="2876717" cy="1909464"/>
          </a:xfrm>
        </p:spPr>
      </p:pic>
      <p:pic>
        <p:nvPicPr>
          <p:cNvPr id="15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2280469" cy="16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artalom hely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8390" y="4581128"/>
            <a:ext cx="2426347" cy="16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-231995" y="2852936"/>
            <a:ext cx="4787610" cy="3831353"/>
          </a:xfrm>
        </p:spPr>
        <p:txBody>
          <a:bodyPr>
            <a:normAutofit/>
          </a:bodyPr>
          <a:lstStyle/>
          <a:p>
            <a:pPr lvl="1" algn="ctr"/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Székesfehérvár, Budai út 45.</a:t>
            </a: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Székesfehérvár, Pirosalma utca 1-3.</a:t>
            </a: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Neumann, Kandó és Keleti Karon oktatott szakok irodalma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(számítástechnika, információtechnológia, elektrotechnika, híradástechnika, </a:t>
            </a: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műszer- és méréstechnika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automatizálás, matematika, fizika, villamosságtan, gépészet, </a:t>
            </a:r>
          </a:p>
          <a:p>
            <a:pPr lvl="1" algn="ct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közgazdaságtan, pedagógia, geoinformatika)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Székesfehérvári Könyvtár</a:t>
            </a:r>
          </a:p>
        </p:txBody>
      </p:sp>
      <p:sp>
        <p:nvSpPr>
          <p:cNvPr id="13" name="Szöveg helye 2"/>
          <p:cNvSpPr txBox="1">
            <a:spLocks/>
          </p:cNvSpPr>
          <p:nvPr/>
        </p:nvSpPr>
        <p:spPr>
          <a:xfrm>
            <a:off x="13077" y="1508730"/>
            <a:ext cx="8884778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Műszaki </a:t>
            </a:r>
            <a:r>
              <a:rPr lang="hu-HU" sz="21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Szakolvasó - Geoinformatikai Szakolvasó</a:t>
            </a:r>
            <a:endParaRPr lang="hu-HU" sz="2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 algn="ctr"/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6023"/>
            <a:ext cx="2826490" cy="18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http://www.amk.uni-obuda.hu/images/foto/geo%20piros%20alma%20ut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54" y="4437112"/>
            <a:ext cx="2809925" cy="224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2276872"/>
            <a:ext cx="8208912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Hagyományos nyomtatott könyvek,  jegyzetek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folyóiratok, hetilapok, napilapok, CD, DVD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Előfizetett adatbázisok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of 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Science,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Direct, Springer Link,  ACM Digital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Library, MERSZ, ProQuest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(többit lásd 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honlapon: http://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lib.uni-obuda.hu/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eisz-adatbazisok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Saját építésű adatbázisok: Szakdolgozatok, TDK </a:t>
            </a:r>
          </a:p>
          <a:p>
            <a:pPr lvl="1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dolgozatok, PhD disszertációk, egyetemi </a:t>
            </a:r>
          </a:p>
          <a:p>
            <a:pPr lvl="1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kiadványok, publikációk, konferencia anyagok…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Óbudai Egyetem Digitális Archívum - ÓDA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 smtClean="0"/>
              <a:t>A Könyvtári </a:t>
            </a:r>
            <a:r>
              <a:rPr lang="hu-HU" dirty="0"/>
              <a:t>állomány összetétele</a:t>
            </a:r>
          </a:p>
        </p:txBody>
      </p:sp>
    </p:spTree>
    <p:extLst>
      <p:ext uri="{BB962C8B-B14F-4D97-AF65-F5344CB8AC3E}">
        <p14:creationId xmlns:p14="http://schemas.microsoft.com/office/powerpoint/2010/main" val="3526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11560" y="2494943"/>
            <a:ext cx="4032448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Tájékoztatás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Helyben olvasás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Kölcsönzés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Könyvtárközi kölcsönzés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Számítógép használat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adatbázisok elérése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Nyomtatás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Szkennelés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Fénymásolás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A Könyvtár szolgáltatásai</a:t>
            </a:r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13077" y="1508730"/>
            <a:ext cx="8884778" cy="51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hu-HU" sz="2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Hagyományos szolgáltatások</a:t>
            </a:r>
          </a:p>
          <a:p>
            <a:pPr lvl="1" algn="ctr"/>
            <a:endParaRPr lang="hu-H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hu-H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674</Words>
  <Application>Microsoft Office PowerPoint</Application>
  <PresentationFormat>Diavetítés a képernyőre (4:3 oldalarány)</PresentationFormat>
  <Paragraphs>147</Paragraphs>
  <Slides>16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Szolgáltatások és információforrások a könyvtárban I.</vt:lpstr>
      <vt:lpstr>Az Egyetemi könyvtárhálózat</vt:lpstr>
      <vt:lpstr>A Könyvtár gyűjtőköre</vt:lpstr>
      <vt:lpstr>Tavaszmező utcai Könyvtár</vt:lpstr>
      <vt:lpstr>Népszínház utcai Könyvtár</vt:lpstr>
      <vt:lpstr>Doberdó úti Könyvtár</vt:lpstr>
      <vt:lpstr>Székesfehérvári Könyvtár</vt:lpstr>
      <vt:lpstr>A Könyvtári állomány összetétele</vt:lpstr>
      <vt:lpstr>A Könyvtár szolgáltatásai</vt:lpstr>
      <vt:lpstr>A Könyvtár szolgáltatásai</vt:lpstr>
      <vt:lpstr>A Könyvtár szolgáltatásai</vt:lpstr>
      <vt:lpstr>A Könyvtár információs  rendszerei</vt:lpstr>
      <vt:lpstr>PRIMO</vt:lpstr>
      <vt:lpstr>„Csak hogy tudd!”</vt:lpstr>
      <vt:lpstr>Az Egyetemi Könyvtár honlapja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Adri</cp:lastModifiedBy>
  <cp:revision>72</cp:revision>
  <dcterms:created xsi:type="dcterms:W3CDTF">2014-03-03T11:13:53Z</dcterms:created>
  <dcterms:modified xsi:type="dcterms:W3CDTF">2019-08-15T11:15:12Z</dcterms:modified>
</cp:coreProperties>
</file>