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6"/>
  </p:notesMasterIdLst>
  <p:sldIdLst>
    <p:sldId id="256" r:id="rId2"/>
    <p:sldId id="259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416824" cy="1440160"/>
          </a:xfrm>
        </p:spPr>
        <p:txBody>
          <a:bodyPr/>
          <a:lstStyle/>
          <a:p>
            <a:r>
              <a:rPr lang="hu-HU" dirty="0" smtClean="0"/>
              <a:t>Szolgáltatások és Információforrások a könyvtárban II.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sz="2800" i="1" dirty="0"/>
              <a:t>Olvasószolgálat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07504" y="5805264"/>
            <a:ext cx="48397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chemeClr val="bg1"/>
                </a:solidFill>
              </a:rPr>
              <a:t>EFOP-3.4.3-16-2016-00023</a:t>
            </a:r>
          </a:p>
          <a:p>
            <a:r>
              <a:rPr lang="hu-HU" sz="1400" dirty="0" smtClean="0">
                <a:solidFill>
                  <a:schemeClr val="bg1"/>
                </a:solidFill>
              </a:rPr>
              <a:t>Az </a:t>
            </a:r>
            <a:r>
              <a:rPr lang="hu-HU" sz="1400" dirty="0">
                <a:solidFill>
                  <a:schemeClr val="bg1"/>
                </a:solidFill>
              </a:rPr>
              <a:t>Óbudai Egyetem komplex intézményi fejlesztései </a:t>
            </a:r>
            <a:endParaRPr lang="hu-HU" sz="1400" dirty="0" smtClean="0">
              <a:solidFill>
                <a:schemeClr val="bg1"/>
              </a:solidFill>
            </a:endParaRPr>
          </a:p>
          <a:p>
            <a:r>
              <a:rPr lang="hu-HU" sz="1400" dirty="0" smtClean="0">
                <a:solidFill>
                  <a:schemeClr val="bg1"/>
                </a:solidFill>
              </a:rPr>
              <a:t>a </a:t>
            </a:r>
            <a:r>
              <a:rPr lang="hu-HU" sz="1400" dirty="0">
                <a:solidFill>
                  <a:schemeClr val="bg1"/>
                </a:solidFill>
              </a:rPr>
              <a:t>felsőfokú oktatás minőségének és hozzáférhetőségének </a:t>
            </a:r>
            <a:endParaRPr lang="hu-HU" sz="1400" dirty="0" smtClean="0">
              <a:solidFill>
                <a:schemeClr val="bg1"/>
              </a:solidFill>
            </a:endParaRPr>
          </a:p>
          <a:p>
            <a:r>
              <a:rPr lang="hu-HU" sz="1400" dirty="0" smtClean="0">
                <a:solidFill>
                  <a:schemeClr val="bg1"/>
                </a:solidFill>
              </a:rPr>
              <a:t>együttes </a:t>
            </a:r>
            <a:r>
              <a:rPr lang="hu-HU" sz="1400" dirty="0">
                <a:solidFill>
                  <a:schemeClr val="bg1"/>
                </a:solidFill>
              </a:rPr>
              <a:t>javítása </a:t>
            </a:r>
            <a:r>
              <a:rPr lang="hu-HU" sz="1400" dirty="0" smtClean="0">
                <a:solidFill>
                  <a:schemeClr val="bg1"/>
                </a:solidFill>
              </a:rPr>
              <a:t>érdekében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07504" y="1484784"/>
            <a:ext cx="8784976" cy="1512168"/>
          </a:xfrm>
        </p:spPr>
        <p:txBody>
          <a:bodyPr>
            <a:normAutofit/>
          </a:bodyPr>
          <a:lstStyle/>
          <a:p>
            <a:pPr lvl="1"/>
            <a:r>
              <a:rPr lang="hu-H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Amennyiben elfelejtették kikölcsönzött könyveik lejárati dátumait, vagy hosszabbítani szeretnének, az olvasójegy segítségével a könyvtár katalógusában az </a:t>
            </a:r>
            <a:r>
              <a:rPr lang="hu-H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„Olvasójegyem” </a:t>
            </a:r>
            <a:r>
              <a:rPr lang="hu-H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ikonra kattintva tudnak belépni a könyvtári adatbázisba.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/>
          <a:lstStyle/>
          <a:p>
            <a:r>
              <a:rPr lang="hu-HU" dirty="0"/>
              <a:t>Hosszabbítás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0" b="20781"/>
          <a:stretch/>
        </p:blipFill>
        <p:spPr bwMode="auto">
          <a:xfrm>
            <a:off x="827584" y="2771848"/>
            <a:ext cx="7596336" cy="3824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616" y="2825558"/>
            <a:ext cx="115212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90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302261" y="1988840"/>
            <a:ext cx="4984089" cy="4392488"/>
          </a:xfrm>
        </p:spPr>
        <p:txBody>
          <a:bodyPr>
            <a:norm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lejárati idő előtt egy héttel értesítő levélben emlékeztetjük az olvasókat, hogy rövidesen lejár a náluk lévő dokumentumok kölcsönzési határideje.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késve visszahozott dokumentumokra késedelmi díjat számolunk 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fel(20Ft/nap/dokumentum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késedelmi díj mértékéről szintén e-mailben küldünk értesítést.</a:t>
            </a:r>
          </a:p>
          <a:p>
            <a:pPr lvl="1" algn="ctr"/>
            <a:endParaRPr lang="hu-H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300475" cy="864096"/>
          </a:xfrm>
        </p:spPr>
        <p:txBody>
          <a:bodyPr/>
          <a:lstStyle/>
          <a:p>
            <a:r>
              <a:rPr lang="hu-HU" dirty="0"/>
              <a:t>Értesítés, késedelem</a:t>
            </a:r>
          </a:p>
        </p:txBody>
      </p:sp>
      <p:pic>
        <p:nvPicPr>
          <p:cNvPr id="5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6096" y="2636912"/>
            <a:ext cx="2841172" cy="2255962"/>
          </a:xfrm>
        </p:spPr>
      </p:pic>
    </p:spTree>
    <p:extLst>
      <p:ext uri="{BB962C8B-B14F-4D97-AF65-F5344CB8AC3E}">
        <p14:creationId xmlns:p14="http://schemas.microsoft.com/office/powerpoint/2010/main" val="8414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07504" y="2068430"/>
            <a:ext cx="5438855" cy="4392488"/>
          </a:xfrm>
        </p:spPr>
        <p:txBody>
          <a:bodyPr>
            <a:no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beiratkozott olvasóknak lehetőségük van előjegyzést kérni, ha a keresett könyv összes példánya kölcsön van.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Előjegyzést csak személyesen az olvasójegy bemutatásával lehet kérni.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Az előjegyzett dokumentum beérkezéséről e-mailben küldünk értesítést.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Értesítés után 10 napig vehető át a könyv.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300475" cy="864096"/>
          </a:xfrm>
        </p:spPr>
        <p:txBody>
          <a:bodyPr/>
          <a:lstStyle/>
          <a:p>
            <a:r>
              <a:rPr lang="hu-HU" dirty="0"/>
              <a:t>Előjegyzés</a:t>
            </a:r>
          </a:p>
        </p:txBody>
      </p:sp>
      <p:pic>
        <p:nvPicPr>
          <p:cNvPr id="11" name="Tartalom helye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4708" y="2276872"/>
            <a:ext cx="2180892" cy="2710235"/>
          </a:xfrm>
        </p:spPr>
      </p:pic>
    </p:spTree>
    <p:extLst>
      <p:ext uri="{BB962C8B-B14F-4D97-AF65-F5344CB8AC3E}">
        <p14:creationId xmlns:p14="http://schemas.microsoft.com/office/powerpoint/2010/main" val="209493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07505" y="2068430"/>
            <a:ext cx="3888431" cy="4392488"/>
          </a:xfrm>
        </p:spPr>
        <p:txBody>
          <a:bodyPr>
            <a:no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Könyvtárban mindig csendet kérünk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Ételt, italt behozni nem szabad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Könyvtárban kérjük ne telefonáljon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kikölcsönzött dokumentumok épségére, tisztaságára ügyeljenek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300475" cy="864096"/>
          </a:xfrm>
        </p:spPr>
        <p:txBody>
          <a:bodyPr/>
          <a:lstStyle/>
          <a:p>
            <a:r>
              <a:rPr lang="hu-HU" dirty="0"/>
              <a:t>Egyéb fontos tudnivalók</a:t>
            </a:r>
          </a:p>
        </p:txBody>
      </p:sp>
      <p:pic>
        <p:nvPicPr>
          <p:cNvPr id="1026" name="Picture 2" descr="Képtalálat a következ&amp;odblac;re: „könyvtári könyveket tilo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261478" cy="3979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6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7504" y="4244859"/>
            <a:ext cx="5799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i="1" dirty="0">
                <a:solidFill>
                  <a:schemeClr val="bg1"/>
                </a:solidFill>
              </a:rPr>
              <a:t>Az előadás anyaga a könyvtár honlapján elérhető</a:t>
            </a:r>
            <a:br>
              <a:rPr lang="hu-HU" sz="2000" i="1" dirty="0">
                <a:solidFill>
                  <a:schemeClr val="bg1"/>
                </a:solidFill>
              </a:rPr>
            </a:br>
            <a:r>
              <a:rPr lang="hu-HU" sz="2000" i="1" dirty="0">
                <a:solidFill>
                  <a:schemeClr val="bg1"/>
                </a:solidFill>
              </a:rPr>
              <a:t>lib.uni-obuda.hu</a:t>
            </a: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755576" y="2492896"/>
            <a:ext cx="3215541" cy="2880320"/>
          </a:xfrm>
        </p:spPr>
        <p:txBody>
          <a:bodyPr>
            <a:normAutofit fontScale="92500" lnSpcReduction="10000"/>
          </a:bodyPr>
          <a:lstStyle/>
          <a:p>
            <a:endParaRPr lang="hu-H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Könyvek,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folyóiratok, </a:t>
            </a:r>
            <a:endParaRPr lang="hu-H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jegyzetek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endParaRPr lang="hu-H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lőfizetett adatbázisok,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Saját építésű adatbázisok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 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helyben használata.</a:t>
            </a:r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/>
          <a:lstStyle/>
          <a:p>
            <a:r>
              <a:rPr lang="hu-HU" dirty="0"/>
              <a:t>Helyben használat</a:t>
            </a:r>
          </a:p>
        </p:txBody>
      </p:sp>
      <p:pic>
        <p:nvPicPr>
          <p:cNvPr id="5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2204864"/>
            <a:ext cx="3500443" cy="3024361"/>
          </a:xfrm>
        </p:spPr>
      </p:pic>
    </p:spTree>
    <p:extLst>
      <p:ext uri="{BB962C8B-B14F-4D97-AF65-F5344CB8AC3E}">
        <p14:creationId xmlns:p14="http://schemas.microsoft.com/office/powerpoint/2010/main" val="3975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578931" y="1894789"/>
            <a:ext cx="4176464" cy="3782343"/>
          </a:xfrm>
        </p:spPr>
        <p:txBody>
          <a:bodyPr>
            <a:noAutofit/>
          </a:bodyPr>
          <a:lstStyle/>
          <a:p>
            <a:pPr lvl="1" algn="ctr"/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könyvtárosok segítséget nyújtanak a 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könyvtár és a katalógus 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használatában, irodalomkutatásban, 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kutatás módszertani kérdésekben, szakirodalmi adatbázisok 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megismerésében, közhasznú információk keresésében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1" algn="ctr"/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ctr"/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…és segítenek eligazodni az Egyetemmel kapcsolatos kérdésekben.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/>
          <a:lstStyle/>
          <a:p>
            <a:r>
              <a:rPr lang="hu-HU" dirty="0"/>
              <a:t>Tájékoztatás</a:t>
            </a:r>
          </a:p>
        </p:txBody>
      </p:sp>
      <p:pic>
        <p:nvPicPr>
          <p:cNvPr id="5" name="Tartalom helye 1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1877502"/>
            <a:ext cx="3461604" cy="3456161"/>
          </a:xfrm>
        </p:spPr>
      </p:pic>
    </p:spTree>
    <p:extLst>
      <p:ext uri="{BB962C8B-B14F-4D97-AF65-F5344CB8AC3E}">
        <p14:creationId xmlns:p14="http://schemas.microsoft.com/office/powerpoint/2010/main" val="350612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65664" y="3140968"/>
            <a:ext cx="4493301" cy="1512168"/>
          </a:xfrm>
        </p:spPr>
        <p:txBody>
          <a:bodyPr>
            <a:normAutofit fontScale="70000" lnSpcReduction="20000"/>
          </a:bodyPr>
          <a:lstStyle/>
          <a:p>
            <a:pPr lvl="1" algn="ctr"/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Könyvtár 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asztali számítógépei </a:t>
            </a:r>
          </a:p>
          <a:p>
            <a:pPr lvl="1" algn="ctr"/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és </a:t>
            </a:r>
          </a:p>
          <a:p>
            <a:pPr lvl="1" algn="ctr"/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aptopjai, minden 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olvasó számára ingyenesen használhatóak. </a:t>
            </a:r>
            <a:endParaRPr lang="hu-H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ctr"/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Internet, Neptun, adatbázisok, Office stb.)</a:t>
            </a:r>
          </a:p>
          <a:p>
            <a:pPr lvl="1" algn="ctr"/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ctr"/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hu-HU" sz="14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/>
          <a:lstStyle/>
          <a:p>
            <a:r>
              <a:rPr lang="hu-HU" dirty="0"/>
              <a:t>Számítógép használat</a:t>
            </a:r>
          </a:p>
        </p:txBody>
      </p:sp>
      <p:pic>
        <p:nvPicPr>
          <p:cNvPr id="9" name="Tartalom helye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492375"/>
            <a:ext cx="2667000" cy="2706688"/>
          </a:xfrm>
        </p:spPr>
      </p:pic>
    </p:spTree>
    <p:extLst>
      <p:ext uri="{BB962C8B-B14F-4D97-AF65-F5344CB8AC3E}">
        <p14:creationId xmlns:p14="http://schemas.microsoft.com/office/powerpoint/2010/main" val="200365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1115616" y="2060848"/>
            <a:ext cx="6408712" cy="3831353"/>
          </a:xfrm>
        </p:spPr>
        <p:txBody>
          <a:bodyPr>
            <a:normAutofit lnSpcReduction="10000"/>
          </a:bodyPr>
          <a:lstStyle/>
          <a:p>
            <a:pPr lvl="1" algn="ctr"/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könyvtárban lehetőség van fénymásolásra. </a:t>
            </a:r>
            <a:endParaRPr lang="hu-H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ctr"/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másolás díja 25 Ft,- / oldal.</a:t>
            </a:r>
          </a:p>
          <a:p>
            <a:pPr lvl="1" algn="ctr"/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 algn="ctr"/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Szkennelésre ingyen van lehetőség.</a:t>
            </a:r>
          </a:p>
          <a:p>
            <a:pPr lvl="1" algn="ctr"/>
            <a:endParaRPr lang="hu-H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ctr"/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Nyomtatás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  <a:p>
            <a:pPr lvl="1" algn="ctr"/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ctr"/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Fekete-fehér: 25 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Ft/oldal (A4)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ctr"/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Színes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 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80 Ft/oldal (A4)</a:t>
            </a:r>
          </a:p>
          <a:p>
            <a:pPr lvl="1" algn="ctr"/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(A további másolási lehetőségek árai a Könyvtár honlapján megtekinthetőek)!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ctr"/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ctr"/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hu-HU" sz="14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/>
          <a:lstStyle/>
          <a:p>
            <a:r>
              <a:rPr lang="hu-HU" dirty="0" smtClean="0"/>
              <a:t>Fénymásolás, nyomtatás, szkennelés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60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7989" y="2060848"/>
            <a:ext cx="7776864" cy="3831353"/>
          </a:xfrm>
        </p:spPr>
        <p:txBody>
          <a:bodyPr>
            <a:normAutofit/>
          </a:bodyPr>
          <a:lstStyle/>
          <a:p>
            <a:pPr lvl="1" algn="ctr"/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Az eddig felsorolt szolgáltatások beiratkozás nélkül vehetők igénybe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1" algn="ctr"/>
            <a:endParaRPr lang="hu-H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ctr"/>
            <a:r>
              <a:rPr lang="hu-H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Kölcsönzésre azonban csak a beiratkozott olvasóknak van lehetőségük</a:t>
            </a:r>
            <a:r>
              <a:rPr lang="hu-H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</a:p>
          <a:p>
            <a:pPr lvl="1" algn="ctr"/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ctr"/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beiratkozás feltétele érvényes hallgatói jogviszony az Egyetemmel.</a:t>
            </a:r>
          </a:p>
          <a:p>
            <a:pPr lvl="1" algn="ctr"/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beiratkozás minden hallgató számára térítésmentes! </a:t>
            </a:r>
          </a:p>
          <a:p>
            <a:pPr lvl="1" algn="ctr"/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ctr"/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hu-HU" sz="20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/>
          <a:lstStyle/>
          <a:p>
            <a:r>
              <a:rPr lang="hu-HU" dirty="0"/>
              <a:t>Beiratkozás</a:t>
            </a:r>
          </a:p>
        </p:txBody>
      </p:sp>
    </p:spTree>
    <p:extLst>
      <p:ext uri="{BB962C8B-B14F-4D97-AF65-F5344CB8AC3E}">
        <p14:creationId xmlns:p14="http://schemas.microsoft.com/office/powerpoint/2010/main" val="164309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827584" y="1916832"/>
            <a:ext cx="3672408" cy="4392488"/>
          </a:xfrm>
        </p:spPr>
        <p:txBody>
          <a:bodyPr>
            <a:norm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Beiratkozási nyomtatvány kitöltése (GDPR törvény)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Amit még kérünk: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E-mail cím (Fontos!)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Telefonszám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beiratkozáskor kapott olvasójegyet, minden félévben érvényesíteni kell!</a:t>
            </a:r>
          </a:p>
          <a:p>
            <a:pPr lvl="1" algn="ctr"/>
            <a:endParaRPr lang="hu-H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/>
          <a:lstStyle/>
          <a:p>
            <a:r>
              <a:rPr lang="hu-HU" dirty="0" smtClean="0"/>
              <a:t>A Beiratkozás </a:t>
            </a:r>
            <a:r>
              <a:rPr lang="hu-HU" dirty="0"/>
              <a:t>menete</a:t>
            </a:r>
          </a:p>
        </p:txBody>
      </p:sp>
      <p:pic>
        <p:nvPicPr>
          <p:cNvPr id="5" name="Tartalom helye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2492375"/>
            <a:ext cx="3024188" cy="2665413"/>
          </a:xfrm>
        </p:spPr>
      </p:pic>
    </p:spTree>
    <p:extLst>
      <p:ext uri="{BB962C8B-B14F-4D97-AF65-F5344CB8AC3E}">
        <p14:creationId xmlns:p14="http://schemas.microsoft.com/office/powerpoint/2010/main" val="352620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395536" y="1988840"/>
            <a:ext cx="4032448" cy="4392488"/>
          </a:xfrm>
        </p:spPr>
        <p:txBody>
          <a:bodyPr>
            <a:norm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Kölcsönözni csak személyesen, saját, érvényes olvasójeggyel lehet.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Az olvasójegyen lévő vonalkód egyúttal az olvasói azonosító is.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személyes adatokban történt változásokat (különösen e-mail cím) jelezni kell!</a:t>
            </a:r>
          </a:p>
          <a:p>
            <a:pPr lvl="1" algn="ctr"/>
            <a:endParaRPr lang="hu-H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/>
          <a:lstStyle/>
          <a:p>
            <a:r>
              <a:rPr lang="hu-HU" dirty="0"/>
              <a:t>Kölcsönzés</a:t>
            </a:r>
          </a:p>
        </p:txBody>
      </p:sp>
      <p:pic>
        <p:nvPicPr>
          <p:cNvPr id="6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6954" y="2420887"/>
            <a:ext cx="3565546" cy="3102025"/>
          </a:xfrm>
        </p:spPr>
      </p:pic>
    </p:spTree>
    <p:extLst>
      <p:ext uri="{BB962C8B-B14F-4D97-AF65-F5344CB8AC3E}">
        <p14:creationId xmlns:p14="http://schemas.microsoft.com/office/powerpoint/2010/main" val="42299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0" y="2348880"/>
            <a:ext cx="5931460" cy="4392488"/>
          </a:xfrm>
        </p:spPr>
        <p:txBody>
          <a:bodyPr>
            <a:norm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Az Egyetem összes Könyvtárából egyidejűleg 15 db dokumentum kölcsönözhető.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hosszabbítási szándékot külön jelezni szíveskedjenek. (Újabb könyvek kölcsönzésekor a korábban kivett dokumentumok lejárati ideje nem változik.)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Hosszabbítani a lejárat napjáig lehet személyesen vagy interneten keresztül. </a:t>
            </a:r>
          </a:p>
          <a:p>
            <a:pPr lvl="1" algn="ctr"/>
            <a:endParaRPr lang="hu-H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/>
          <a:lstStyle/>
          <a:p>
            <a:r>
              <a:rPr lang="hu-HU" dirty="0"/>
              <a:t>Kölcsönzés</a:t>
            </a:r>
          </a:p>
        </p:txBody>
      </p:sp>
      <p:pic>
        <p:nvPicPr>
          <p:cNvPr id="6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152" y="1988840"/>
            <a:ext cx="2438708" cy="3494013"/>
          </a:xfrm>
        </p:spPr>
      </p:pic>
    </p:spTree>
    <p:extLst>
      <p:ext uri="{BB962C8B-B14F-4D97-AF65-F5344CB8AC3E}">
        <p14:creationId xmlns:p14="http://schemas.microsoft.com/office/powerpoint/2010/main" val="274099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422</Words>
  <Application>Microsoft Office PowerPoint</Application>
  <PresentationFormat>Diavetítés a képernyőre (4:3 oldalarány)</PresentationFormat>
  <Paragraphs>80</Paragraphs>
  <Slides>14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Szolgáltatások és Információforrások a könyvtárban II.  Olvasószolgálat</vt:lpstr>
      <vt:lpstr>Helyben használat</vt:lpstr>
      <vt:lpstr>Tájékoztatás</vt:lpstr>
      <vt:lpstr>Számítógép használat</vt:lpstr>
      <vt:lpstr>Fénymásolás, nyomtatás, szkennelés</vt:lpstr>
      <vt:lpstr>Beiratkozás</vt:lpstr>
      <vt:lpstr>A Beiratkozás menete</vt:lpstr>
      <vt:lpstr>Kölcsönzés</vt:lpstr>
      <vt:lpstr>Kölcsönzés</vt:lpstr>
      <vt:lpstr>Hosszabbítás</vt:lpstr>
      <vt:lpstr>Értesítés, késedelem</vt:lpstr>
      <vt:lpstr>Előjegyzés</vt:lpstr>
      <vt:lpstr>Egyéb fontos tudnivalók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Adri</cp:lastModifiedBy>
  <cp:revision>72</cp:revision>
  <dcterms:created xsi:type="dcterms:W3CDTF">2014-03-03T11:13:53Z</dcterms:created>
  <dcterms:modified xsi:type="dcterms:W3CDTF">2019-08-15T11:14:52Z</dcterms:modified>
</cp:coreProperties>
</file>